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986" r:id="rId3"/>
    <p:sldId id="987" r:id="rId4"/>
    <p:sldId id="1002" r:id="rId5"/>
    <p:sldId id="989" r:id="rId6"/>
    <p:sldId id="1003" r:id="rId7"/>
    <p:sldId id="1004" r:id="rId8"/>
    <p:sldId id="991" r:id="rId9"/>
    <p:sldId id="992" r:id="rId10"/>
    <p:sldId id="994" r:id="rId11"/>
    <p:sldId id="995" r:id="rId12"/>
    <p:sldId id="996" r:id="rId13"/>
    <p:sldId id="1000" r:id="rId14"/>
    <p:sldId id="1001" r:id="rId15"/>
    <p:sldId id="997" r:id="rId16"/>
    <p:sldId id="998" r:id="rId17"/>
    <p:sldId id="999" r:id="rId18"/>
    <p:sldId id="1005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7  At weekends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1　Story 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287963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usually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kites in the park with his friends.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287963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fly		B. flying		C. flies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287963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Jing Haipeng, Zhu Yangzhu and Gui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Haichao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233362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lecture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Tiangong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233362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fourth        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four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three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10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4012" y="21328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71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将下列句子重新排列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组成一段完整的对话。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sometimes listen to music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sometimes go fishing with my father.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usually do at weekends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 sometimes have a picnic. What about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usually chat with my cousin on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Internet.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65386" y="2763676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1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69849" y="4030942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2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4012" y="1484784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3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4012" y="3420374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4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61223" y="2106978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5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104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3245"/>
            <a:ext cx="11485848" cy="38779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 根据首字母提示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At weekends, Su Hai and Su Yang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their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first. Sometimes they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TV. Tim often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grandparents. He likes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their white dog. Sometimes he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music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72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6687" y="1124744"/>
            <a:ext cx="10012045" cy="7086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311230" y="2466934"/>
            <a:ext cx="1082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sually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38744" y="2533677"/>
            <a:ext cx="16209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omework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26854" y="3172035"/>
            <a:ext cx="7232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ead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15086" y="3183661"/>
            <a:ext cx="8835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ooks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103318" y="3176713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atch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487694" y="3175035"/>
            <a:ext cx="782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isits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333337" y="3759725"/>
            <a:ext cx="11224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laying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78582" y="4483158"/>
            <a:ext cx="10422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istens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743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Jeremy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头有一点儿疼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他选择互联网医院寻求帮助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一起来看看医生给出了哪些建议吧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请阅读对话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wrong with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Jeremy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 headache, Doctor.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have a fever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 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Jeremy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 don’t.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get enough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充足的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sleep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mean about 10 hours a day.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Jeremy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I do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198662" y="790342"/>
            <a:ext cx="2823567" cy="516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45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Mmm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... </a:t>
            </a:r>
            <a:r>
              <a:rPr lang="en-US" altLang="zh-CN" i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Jeremy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go to bed at 11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p.m. and get up at 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a.m. on weekdays.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Oh, that’s only 7 hours a day. And you go to bed late at night.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Jeremy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have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catch-up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补觉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weekends. I sleep for about 14 hours.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Listen to 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not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problem. You’d better have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regular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sleep, go to bed early and sleep for about 10 hours every day.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1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连词成句。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 bed, then, when, do, night, to, at,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1818" y="1939712"/>
            <a:ext cx="611898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When do you go to bed at night then</a:t>
            </a:r>
            <a:r>
              <a:rPr lang="zh-CN" altLang="zh-CN" dirty="0"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498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根据对话内容，选择正确的答案。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regular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 in Chinese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好好的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足够的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有规律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wrong with Jeremy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He has a headache.	B. He has a fever.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has a cold.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2562313"/>
            <a:ext cx="113772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 smtClean="0"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cs typeface="Times New Roman" panose="02020603050405020304" pitchFamily="18" charset="0"/>
              </a:rPr>
              <a:t>句意可知，医生在强调睡眠的重要性，补觉是不够的，要有规律的睡眠，故选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8565" y="5642664"/>
            <a:ext cx="821294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根据</a:t>
            </a:r>
            <a:r>
              <a:rPr lang="en-US" altLang="zh-CN" dirty="0">
                <a:cs typeface="Times New Roman" panose="02020603050405020304" pitchFamily="18" charset="0"/>
              </a:rPr>
              <a:t>Jeremy</a:t>
            </a:r>
            <a:r>
              <a:rPr lang="zh-CN" altLang="zh-CN" dirty="0">
                <a:cs typeface="Times New Roman" panose="02020603050405020304" pitchFamily="18" charset="0"/>
              </a:rPr>
              <a:t>的第一句话可知，他头疼，故选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3378" y="14847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38610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357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hours does Jeremy usually sleep for on weekdays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10 hours.	B. 7 hours.	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14 hours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hours should we sleep for every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About 10 hours.	B. 7 hours.		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About 14 hours.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580824"/>
            <a:ext cx="106571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根据医生的第五句话可知，</a:t>
            </a:r>
            <a:r>
              <a:rPr lang="en-US" altLang="zh-CN" dirty="0">
                <a:cs typeface="Times New Roman" panose="02020603050405020304" pitchFamily="18" charset="0"/>
              </a:rPr>
              <a:t>Jeremy</a:t>
            </a:r>
            <a:r>
              <a:rPr lang="zh-CN" altLang="zh-CN" dirty="0">
                <a:cs typeface="Times New Roman" panose="02020603050405020304" pitchFamily="18" charset="0"/>
              </a:rPr>
              <a:t>工作日通常睡</a:t>
            </a:r>
            <a:r>
              <a:rPr lang="en-US" altLang="zh-CN" dirty="0">
                <a:cs typeface="Times New Roman" panose="02020603050405020304" pitchFamily="18" charset="0"/>
              </a:rPr>
              <a:t>7</a:t>
            </a:r>
            <a:r>
              <a:rPr lang="zh-CN" altLang="zh-CN" dirty="0">
                <a:cs typeface="Times New Roman" panose="02020603050405020304" pitchFamily="18" charset="0"/>
              </a:rPr>
              <a:t>小时，故选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5264" y="5039054"/>
            <a:ext cx="1064251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根据医生的最后一句话可知，我们每天要睡</a:t>
            </a:r>
            <a:r>
              <a:rPr lang="en-US" altLang="zh-CN" dirty="0"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cs typeface="Times New Roman" panose="02020603050405020304" pitchFamily="18" charset="0"/>
              </a:rPr>
              <a:t>小时左右，故选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5386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33022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017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480" y="1211011"/>
            <a:ext cx="11485848" cy="3323987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85133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充足睡眠的重要性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充足睡眠对人体至关重要。它有助于恢复体力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让身体各器官得到充分休息与修复。还能提高免疫力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增强身体抵御疾病的能力。同时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充足睡眠有利于大脑巩固记忆、提升注意力和思维能力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对保持良好的精神状态和情绪稳定也有重要作用。</a:t>
            </a:r>
            <a:endParaRPr lang="zh-CN" altLang="zh-CN" sz="105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49" y="1150622"/>
            <a:ext cx="1955132" cy="614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59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253915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 听录音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20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000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1</a:t>
            </a:r>
            <a:r>
              <a:rPr lang="en-US" altLang="zh-CN" sz="20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sz="20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sz="20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sz="2000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000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71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064" y="980728"/>
            <a:ext cx="8854912" cy="50692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98" y="2060848"/>
            <a:ext cx="10561656" cy="152051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566" y="4077072"/>
            <a:ext cx="597666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you do at</a:t>
            </a:r>
            <a:r>
              <a:rPr lang="en-US" altLang="zh-CN" sz="9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weekends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W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visit my</a:t>
            </a:r>
            <a:r>
              <a:rPr lang="en-US" altLang="zh-CN" sz="9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grandparents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you do at weekends, Lucy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W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usually go to the cinema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53877" y="4077072"/>
            <a:ext cx="6092825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en-US" altLang="zh-CN" sz="2000" dirty="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000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solidFill>
                  <a:srgbClr val="ED028C"/>
                </a:solidFill>
                <a:cs typeface="Times New Roman" panose="02020603050405020304" pitchFamily="18" charset="0"/>
              </a:rPr>
              <a:t> What does he do at weekends</a:t>
            </a:r>
            <a:r>
              <a:rPr lang="zh-CN" altLang="zh-CN" sz="2000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en-US" altLang="zh-CN" sz="20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   W</a:t>
            </a:r>
            <a:r>
              <a:rPr lang="zh-CN" altLang="zh-CN" sz="2000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000" dirty="0">
                <a:solidFill>
                  <a:srgbClr val="ED028C"/>
                </a:solidFill>
                <a:cs typeface="Times New Roman" panose="02020603050405020304" pitchFamily="18" charset="0"/>
              </a:rPr>
              <a:t> He often sends emails to his friends</a:t>
            </a:r>
            <a:r>
              <a:rPr lang="en-US" altLang="zh-CN" sz="20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en-US" altLang="zh-CN" sz="2000" dirty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ED028C"/>
                </a:solidFill>
                <a:cs typeface="Times New Roman" panose="02020603050405020304" pitchFamily="18" charset="0"/>
              </a:rPr>
              <a:t>My brother flies a kite every Sunday</a:t>
            </a:r>
            <a:r>
              <a:rPr lang="en-US" altLang="zh-CN" sz="20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en-US" altLang="zh-CN" sz="2000" dirty="0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ED028C"/>
                </a:solidFill>
                <a:cs typeface="Times New Roman" panose="02020603050405020304" pitchFamily="18" charset="0"/>
              </a:rPr>
              <a:t>Let’s go to the park and have a picnic</a:t>
            </a:r>
            <a:r>
              <a:rPr lang="en-US" altLang="zh-CN" sz="20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77227" y="3622206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/>
              <a:t>T</a:t>
            </a:r>
            <a:endParaRPr lang="zh-CN" altLang="en-US" sz="20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45222" y="3622206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/>
              <a:t>F</a:t>
            </a:r>
            <a:endParaRPr lang="zh-CN" altLang="en-US" sz="20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696821" y="3613859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/>
              <a:t>T</a:t>
            </a:r>
            <a:endParaRPr lang="zh-CN" altLang="en-US" sz="20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893694" y="3622206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/>
              <a:t>F</a:t>
            </a:r>
            <a:endParaRPr lang="zh-CN" altLang="en-US" sz="20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52691" y="3613580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/>
              <a:t>T</a:t>
            </a:r>
            <a:endParaRPr lang="zh-CN" altLang="en-US" sz="20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选出与下列图片相对应的句子或对话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</a:p>
        </p:txBody>
      </p:sp>
      <p:pic>
        <p:nvPicPr>
          <p:cNvPr id="3" name="we90.jpg" descr="id:21474972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8" y="1367446"/>
            <a:ext cx="2382520" cy="173228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80936" y="2996952"/>
            <a:ext cx="11485848" cy="3349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—What does Wang Yang usually do on Saturdays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35560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—He usually chats with his friends on the Internet.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—What do you do at weekends, Max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—I always fly a kite.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—What does Yang Ling do at weekends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—She often goes to the cinema.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 usually have a picnic with my family on Sundays.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My sister sometimes has dancing lessons at weekends.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5086" y="1724615"/>
            <a:ext cx="6624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cs typeface="Times New Roman" panose="02020603050405020304" pitchFamily="18" charset="0"/>
              </a:rPr>
              <a:t>图片是在电影院，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选项意为</a:t>
            </a:r>
            <a:r>
              <a:rPr lang="en-US" altLang="zh-CN" sz="2400" dirty="0">
                <a:cs typeface="Times New Roman" panose="02020603050405020304" pitchFamily="18" charset="0"/>
              </a:rPr>
              <a:t>“——</a:t>
            </a:r>
            <a:r>
              <a:rPr lang="zh-CN" altLang="zh-CN" sz="2400" dirty="0">
                <a:cs typeface="Times New Roman" panose="02020603050405020304" pitchFamily="18" charset="0"/>
              </a:rPr>
              <a:t>杨玲在周末做什么？</a:t>
            </a:r>
            <a:r>
              <a:rPr lang="en-US" altLang="zh-CN" sz="2400" dirty="0">
                <a:cs typeface="Times New Roman" panose="02020603050405020304" pitchFamily="18" charset="0"/>
              </a:rPr>
              <a:t>——</a:t>
            </a:r>
            <a:r>
              <a:rPr lang="zh-CN" altLang="zh-CN" sz="2400" dirty="0">
                <a:cs typeface="Times New Roman" panose="02020603050405020304" pitchFamily="18" charset="0"/>
              </a:rPr>
              <a:t>她经常去电影院</a:t>
            </a:r>
            <a:r>
              <a:rPr lang="en-US" altLang="zh-CN" sz="2400" dirty="0">
                <a:cs typeface="Times New Roman" panose="02020603050405020304" pitchFamily="18" charset="0"/>
              </a:rPr>
              <a:t>” </a:t>
            </a:r>
            <a:r>
              <a:rPr lang="zh-CN" altLang="zh-CN" sz="2400" dirty="0">
                <a:cs typeface="Times New Roman" panose="02020603050405020304" pitchFamily="18" charset="0"/>
              </a:rPr>
              <a:t>。故选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84734" y="192545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407826"/>
            <a:ext cx="11485848" cy="12926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</a:p>
        </p:txBody>
      </p:sp>
      <p:pic>
        <p:nvPicPr>
          <p:cNvPr id="4" name="we91.jpg" descr="id:21474972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8" y="4570426"/>
            <a:ext cx="2679700" cy="174752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80936" y="764704"/>
            <a:ext cx="11485848" cy="3621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—What does Wang Yang usually do on Saturdays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35560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—He usually chats with his friends on the Internet.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—What do you do at weekends, Max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—I always fly a kite.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—What does Yang Ling do at weekends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—She often goes to the cinema.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 usually have a picnic with my family on Sundays.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My sister sometimes has dancing lessons at weekends.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59102" y="4858867"/>
            <a:ext cx="68407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图片是一家人在野餐，</a:t>
            </a:r>
            <a:r>
              <a:rPr lang="en-US" altLang="zh-CN" dirty="0">
                <a:cs typeface="Times New Roman" panose="02020603050405020304" pitchFamily="18" charset="0"/>
              </a:rPr>
              <a:t>D</a:t>
            </a:r>
            <a:r>
              <a:rPr lang="zh-CN" altLang="zh-CN" dirty="0">
                <a:cs typeface="Times New Roman" panose="02020603050405020304" pitchFamily="18" charset="0"/>
              </a:rPr>
              <a:t>选项意为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星期日我通常和我的家人一起去野餐</a:t>
            </a:r>
            <a:r>
              <a:rPr lang="en-US" altLang="zh-CN" dirty="0">
                <a:cs typeface="Times New Roman" panose="02020603050405020304" pitchFamily="18" charset="0"/>
              </a:rPr>
              <a:t>” </a:t>
            </a:r>
            <a:r>
              <a:rPr lang="zh-CN" altLang="zh-CN" dirty="0"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cs typeface="Times New Roman" panose="02020603050405020304" pitchFamily="18" charset="0"/>
              </a:rPr>
              <a:t>D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22998" y="507448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303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998464"/>
            <a:ext cx="4222184" cy="69249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</a:p>
        </p:txBody>
      </p:sp>
      <p:pic>
        <p:nvPicPr>
          <p:cNvPr id="6" name="we92.jpg" descr="id:21474972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4729016"/>
            <a:ext cx="1751939" cy="1317361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80936" y="1031695"/>
            <a:ext cx="11485848" cy="3621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—What does Wang Yang usually do on Saturdays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35560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—He usually chats with his friends on the Internet.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—What do you do at weekends, Max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—I always fly a kite.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—What does Yang Ling do at weekends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—She often goes to the cinema.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 usually have a picnic with my family on Sundays.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My sister sometimes has dancing lessons at weekends.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78982" y="4780309"/>
            <a:ext cx="7632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图片是放风筝，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选项意为</a:t>
            </a:r>
            <a:r>
              <a:rPr lang="en-US" altLang="zh-CN" dirty="0">
                <a:cs typeface="Times New Roman" panose="02020603050405020304" pitchFamily="18" charset="0"/>
              </a:rPr>
              <a:t>“——Max,</a:t>
            </a:r>
            <a:r>
              <a:rPr lang="zh-CN" altLang="zh-CN" dirty="0">
                <a:cs typeface="Times New Roman" panose="02020603050405020304" pitchFamily="18" charset="0"/>
              </a:rPr>
              <a:t>你在周末做什么？</a:t>
            </a:r>
            <a:r>
              <a:rPr lang="en-US" altLang="zh-CN" dirty="0"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cs typeface="Times New Roman" panose="02020603050405020304" pitchFamily="18" charset="0"/>
              </a:rPr>
              <a:t>我总是去放风筝</a:t>
            </a:r>
            <a:r>
              <a:rPr lang="en-US" altLang="zh-CN" dirty="0">
                <a:cs typeface="Times New Roman" panose="02020603050405020304" pitchFamily="18" charset="0"/>
              </a:rPr>
              <a:t>” </a:t>
            </a:r>
            <a:r>
              <a:rPr lang="zh-CN" altLang="zh-CN" dirty="0"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62244" y="505930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51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922408"/>
            <a:ext cx="4942264" cy="69249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we93.jpg" descr="id:21474972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98662" y="4607786"/>
            <a:ext cx="1074036" cy="1321740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80936" y="908720"/>
            <a:ext cx="11485848" cy="3621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—What does Wang Yang usually do on Saturdays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35560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—He usually chats with his friends on the Internet.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—What do you do at weekends, Max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—I always fly a kite.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—What does Yang Ling do at weekends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—She often goes to the cinema.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 usually have a picnic with my family on Sundays.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My sister sometimes has dancing lessons at weekends.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50990" y="4729342"/>
            <a:ext cx="7632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图片是跳舞，</a:t>
            </a:r>
            <a:r>
              <a:rPr lang="en-US" altLang="zh-CN" dirty="0">
                <a:cs typeface="Times New Roman" panose="02020603050405020304" pitchFamily="18" charset="0"/>
              </a:rPr>
              <a:t>E</a:t>
            </a:r>
            <a:r>
              <a:rPr lang="zh-CN" altLang="zh-CN" dirty="0">
                <a:cs typeface="Times New Roman" panose="02020603050405020304" pitchFamily="18" charset="0"/>
              </a:rPr>
              <a:t>选项意为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我的姐姐</a:t>
            </a:r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zh-CN" altLang="zh-CN" dirty="0">
                <a:cs typeface="Times New Roman" panose="02020603050405020304" pitchFamily="18" charset="0"/>
              </a:rPr>
              <a:t>妹妹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r>
              <a:rPr lang="zh-CN" altLang="zh-CN" dirty="0">
                <a:cs typeface="Times New Roman" panose="02020603050405020304" pitchFamily="18" charset="0"/>
              </a:rPr>
              <a:t>有时周末有舞蹈课</a:t>
            </a:r>
            <a:r>
              <a:rPr lang="en-US" altLang="zh-CN" dirty="0">
                <a:cs typeface="Times New Roman" panose="02020603050405020304" pitchFamily="18" charset="0"/>
              </a:rPr>
              <a:t>” </a:t>
            </a:r>
            <a:r>
              <a:rPr lang="zh-CN" altLang="zh-CN" dirty="0"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cs typeface="Times New Roman" panose="02020603050405020304" pitchFamily="18" charset="0"/>
              </a:rPr>
              <a:t>E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44305" y="498325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87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866014"/>
            <a:ext cx="5230296" cy="69249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we94.jpg" descr="id:21474972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70670" y="4553581"/>
            <a:ext cx="1975798" cy="1317361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80936" y="836712"/>
            <a:ext cx="11485848" cy="3621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—What does Wang Yang usually do on Saturdays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35560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—He usually chats with his friends on the Internet.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—What do you do at weekends, Max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—I always fly a kite.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—What does Yang Ling do at weekends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—She often goes to the cinema.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 usually have a picnic with my family on Sundays.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My sister sometimes has dancing lessons at weekends.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00092" y="4371044"/>
            <a:ext cx="749977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图片是在网上聊天，选项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cs typeface="Times New Roman" panose="02020603050405020304" pitchFamily="18" charset="0"/>
              </a:rPr>
              <a:t>“——</a:t>
            </a:r>
            <a:r>
              <a:rPr lang="zh-CN" altLang="zh-CN" dirty="0">
                <a:cs typeface="Times New Roman" panose="02020603050405020304" pitchFamily="18" charset="0"/>
              </a:rPr>
              <a:t>王洋在周六通常做什么？</a:t>
            </a:r>
            <a:r>
              <a:rPr lang="en-US" altLang="zh-CN" dirty="0"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cs typeface="Times New Roman" panose="02020603050405020304" pitchFamily="18" charset="0"/>
              </a:rPr>
              <a:t>他通常和他的朋友们在网上聊天</a:t>
            </a:r>
            <a:r>
              <a:rPr lang="en-US" altLang="zh-CN" dirty="0">
                <a:cs typeface="Times New Roman" panose="02020603050405020304" pitchFamily="18" charset="0"/>
              </a:rPr>
              <a:t>” </a:t>
            </a:r>
            <a:r>
              <a:rPr lang="zh-CN" altLang="zh-CN" dirty="0"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55560" y="49066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37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3204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用所给内容的适当形式填空。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teacher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cinema on Sunday.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Tao often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me on the Internet.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foreigners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外国人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school today.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play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basketball with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 likes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shopping. How about you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72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052736"/>
            <a:ext cx="7535545" cy="7086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669133" y="2286525"/>
            <a:ext cx="8418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goes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36589" y="3015231"/>
            <a:ext cx="982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chats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04971" y="3663303"/>
            <a:ext cx="8226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visit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25923" y="4186523"/>
            <a:ext cx="2052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doesn’t play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255446" y="4274959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his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566814" y="4841309"/>
            <a:ext cx="1023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going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306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28955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28955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Mike’s friends do at weekends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28955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is		B. does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do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28955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usually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Internet at weekends.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28955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chat;on	B. chats;on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chat;at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928322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287963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playing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cat after school.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287963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with		B. on				C. at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147615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9630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4012" y="40050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339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1083</Words>
  <Application>Microsoft Office PowerPoint</Application>
  <PresentationFormat>自定义</PresentationFormat>
  <Paragraphs>165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346</cp:revision>
  <dcterms:created xsi:type="dcterms:W3CDTF">2020-11-06T05:24:00Z</dcterms:created>
  <dcterms:modified xsi:type="dcterms:W3CDTF">2025-05-27T10:51:37Z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